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Poppins ExtraBold Bold" panose="020B0604020202020204" charset="0"/>
      <p:regular r:id="rId29"/>
    </p:embeddedFont>
    <p:embeddedFont>
      <p:font typeface="Lato Bold" panose="020B0604020202020204" charset="0"/>
      <p:regular r:id="rId30"/>
    </p:embeddedFont>
    <p:embeddedFont>
      <p:font typeface="Poppins ExtraBold" panose="020B0604020202020204" charset="0"/>
      <p:regular r:id="rId31"/>
      <p:bold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nva Sans" panose="020B0604020202020204" charset="0"/>
      <p:regular r:id="rId41"/>
    </p:embeddedFont>
    <p:embeddedFont>
      <p:font typeface="Lato Italics" panose="020B0604020202020204" charset="0"/>
      <p:regular r:id="rId42"/>
    </p:embeddedFont>
    <p:embeddedFont>
      <p:font typeface="Poppins ExtraBold Bold Italics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838811" y="802539"/>
            <a:ext cx="1310578" cy="13105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4383407" y="623204"/>
            <a:ext cx="915619" cy="14899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537151" y="802539"/>
            <a:ext cx="1101625" cy="11113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3009" y="4287418"/>
            <a:ext cx="1261637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ExtraBold Bold"/>
              </a:rPr>
              <a:t>DS105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4837" y="7260387"/>
            <a:ext cx="126163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FILBERT KOH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57" r="1757"/>
          <a:stretch>
            <a:fillRect/>
          </a:stretch>
        </p:blipFill>
        <p:spPr>
          <a:xfrm>
            <a:off x="4914598" y="0"/>
            <a:ext cx="13338057" cy="100926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6084"/>
            <a:ext cx="4914598" cy="333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9"/>
              </a:lnSpc>
            </a:pPr>
            <a:r>
              <a:rPr lang="en-US" sz="6227">
                <a:solidFill>
                  <a:srgbClr val="2B4A9D"/>
                </a:solidFill>
                <a:latin typeface="Poppins ExtraBold Bold Italics"/>
              </a:rPr>
              <a:t>ETHEREUM </a:t>
            </a:r>
          </a:p>
          <a:p>
            <a:pPr algn="ctr">
              <a:lnSpc>
                <a:spcPts val="8719"/>
              </a:lnSpc>
            </a:pPr>
            <a:r>
              <a:rPr lang="en-US" sz="6227">
                <a:solidFill>
                  <a:srgbClr val="2B4A9D"/>
                </a:solidFill>
                <a:latin typeface="Poppins ExtraBold Bold Italics"/>
              </a:rPr>
              <a:t>HISTORICAL </a:t>
            </a:r>
          </a:p>
          <a:p>
            <a:pPr algn="ctr">
              <a:lnSpc>
                <a:spcPts val="8719"/>
              </a:lnSpc>
            </a:pPr>
            <a:r>
              <a:rPr lang="en-US" sz="6227">
                <a:solidFill>
                  <a:srgbClr val="2B4A9D"/>
                </a:solidFill>
                <a:latin typeface="Poppins ExtraBold Bold Italics"/>
              </a:rPr>
              <a:t>PRICES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61540" y="5416041"/>
            <a:ext cx="1991519" cy="32406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95350" y="3742663"/>
            <a:ext cx="9233976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TRAIN/TEST SPLIT + FEATURE SCALING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97858" y="2523496"/>
            <a:ext cx="2528376" cy="119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897346" y="1515977"/>
            <a:ext cx="2622635" cy="262263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3324100" y="5644079"/>
            <a:ext cx="1769127" cy="28787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16673" y="601166"/>
            <a:ext cx="10858708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 Bold"/>
              </a:rPr>
              <a:t>TRAIN/TEST SPLIT + FEATURE SCALING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996772"/>
            <a:ext cx="11508157" cy="745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80/20 TRAIN TEST/SPLIT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TRAINING SET NORMALIZED, TEST SET UNSCALED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 THE PREVIOUS 60 DAYS DATA WILL BE USED TO PREDICT THE NEXT DAY PRICE.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X_TRAIN CONTAINS A 60 DAYS WINDOW OF DATA, Y_TRAIN CONTAINS THE FOLLOWING 60 DAYS WINDOW OF DATA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SIMILAR FOR X_TEST. Y_TEST WILL CONTAIN THE FINAL 20% OF PRICE DATA, UNSCALED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436189" y="8632770"/>
            <a:ext cx="1310578" cy="13105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172231" y="8453436"/>
            <a:ext cx="915619" cy="14899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95350" y="3742663"/>
            <a:ext cx="9233976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SETTING UP LSTM NETWORK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997858" y="2523496"/>
            <a:ext cx="2528376" cy="119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897346" y="1515977"/>
            <a:ext cx="2622635" cy="262263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3324100" y="5644079"/>
            <a:ext cx="1769127" cy="28787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5931084" y="-3538033"/>
            <a:ext cx="1629197" cy="9851967"/>
            <a:chOff x="0" y="0"/>
            <a:chExt cx="2354580" cy="142384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4238458"/>
            </a:xfrm>
            <a:custGeom>
              <a:avLst/>
              <a:gdLst/>
              <a:ahLst/>
              <a:cxnLst/>
              <a:rect l="l" t="t" r="r" b="b"/>
              <a:pathLst>
                <a:path w="2353310" h="14238458">
                  <a:moveTo>
                    <a:pt x="784860" y="14171147"/>
                  </a:moveTo>
                  <a:cubicBezTo>
                    <a:pt x="905510" y="14211787"/>
                    <a:pt x="1042670" y="14238458"/>
                    <a:pt x="1177290" y="14238458"/>
                  </a:cubicBezTo>
                  <a:cubicBezTo>
                    <a:pt x="1311910" y="14238458"/>
                    <a:pt x="1441450" y="14215597"/>
                    <a:pt x="1560830" y="14174958"/>
                  </a:cubicBezTo>
                  <a:cubicBezTo>
                    <a:pt x="1563370" y="14173687"/>
                    <a:pt x="1565910" y="14173687"/>
                    <a:pt x="1568450" y="14172417"/>
                  </a:cubicBezTo>
                  <a:cubicBezTo>
                    <a:pt x="2016760" y="14009858"/>
                    <a:pt x="2346960" y="13580597"/>
                    <a:pt x="2353310" y="1304396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3033949"/>
                  </a:lnTo>
                  <a:cubicBezTo>
                    <a:pt x="6350" y="13583137"/>
                    <a:pt x="331470" y="14012397"/>
                    <a:pt x="784860" y="14171147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428018" y="3191507"/>
            <a:ext cx="8926205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A </a:t>
            </a:r>
            <a:r>
              <a:rPr lang="en-US" sz="3000" spc="300" dirty="0" err="1" smtClean="0">
                <a:solidFill>
                  <a:srgbClr val="000000"/>
                </a:solidFill>
                <a:latin typeface="Lato"/>
              </a:rPr>
              <a:t>keras.Sequential</a:t>
            </a:r>
            <a:r>
              <a:rPr lang="en-US" sz="3000" spc="300" dirty="0" smtClean="0">
                <a:solidFill>
                  <a:srgbClr val="000000"/>
                </a:solidFill>
                <a:latin typeface="Lato"/>
              </a:rPr>
              <a:t> </a:t>
            </a:r>
            <a:r>
              <a:rPr lang="en-US" sz="3000" spc="300" dirty="0">
                <a:solidFill>
                  <a:srgbClr val="000000"/>
                </a:solidFill>
                <a:latin typeface="Lato"/>
              </a:rPr>
              <a:t>model was used as this model is generally used to work with time series data prediction.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28018" y="5652823"/>
            <a:ext cx="8926205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These learn the dependencies between time steps. Number of layers to be added can be specified when setting up the 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8018" y="8119798"/>
            <a:ext cx="8926205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Dense layers are intricately connected to the preceding layers and use the output from them to do predictions. Number of dense layers can also be specified.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28018" y="264868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SEQUENTIAL MODEL USED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2168" y="5103842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2168" y="7559003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28018" y="510384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LSTM LAYERS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28018" y="7559003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DENSE LAYERS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28018" y="897413"/>
            <a:ext cx="812452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LSTM NETWORK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79" b="479"/>
          <a:stretch>
            <a:fillRect/>
          </a:stretch>
        </p:blipFill>
        <p:spPr>
          <a:xfrm>
            <a:off x="0" y="2691806"/>
            <a:ext cx="18288000" cy="75951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0464" y="447675"/>
            <a:ext cx="1584707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 LSTM NETWORK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662138" y="0"/>
            <a:ext cx="2203535" cy="22035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5171722" y="0"/>
            <a:ext cx="1269474" cy="20657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978983"/>
            <a:ext cx="18288000" cy="31464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0464" y="447675"/>
            <a:ext cx="1584707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TRAINING THE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5553671"/>
            <a:ext cx="14345961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OPTIMIZER TO COMPILE ALL THE DIFFERENT LAYERS INTO A WORKING MODEL, LOSS FUNCTION IS AN EVALUATION METRIC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FITTING THE MODEL BY LOOKING AT EACH INDIVIDUAL DATA POINT AT A TIME (BATCH_SIZE)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RUN THE MODEL THROUGH THE DATA 3 TIMES (EPOCH)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4114"/>
          <a:stretch>
            <a:fillRect/>
          </a:stretch>
        </p:blipFill>
        <p:spPr>
          <a:xfrm>
            <a:off x="6453231" y="1928065"/>
            <a:ext cx="11665246" cy="35423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3012"/>
          <a:stretch>
            <a:fillRect/>
          </a:stretch>
        </p:blipFill>
        <p:spPr>
          <a:xfrm>
            <a:off x="6461725" y="5756206"/>
            <a:ext cx="11656752" cy="43057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0464" y="447675"/>
            <a:ext cx="1584707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MODEL EVALUATION (RMSE)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926193" y="1928065"/>
            <a:ext cx="2052540" cy="20525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89132" y="3616543"/>
            <a:ext cx="4044434" cy="80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dirty="0">
                <a:solidFill>
                  <a:srgbClr val="2B4A9D"/>
                </a:solidFill>
                <a:latin typeface="Canva Sans"/>
              </a:rPr>
              <a:t>RMSE = 1703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709259" y="5843361"/>
            <a:ext cx="1269474" cy="206571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61747" y="7709388"/>
            <a:ext cx="3734514" cy="80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dirty="0">
                <a:solidFill>
                  <a:srgbClr val="2B4A9D"/>
                </a:solidFill>
                <a:latin typeface="Canva Sans"/>
              </a:rPr>
              <a:t>RMSE = 180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1046954" y="4741451"/>
            <a:ext cx="3886612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 smtClean="0">
                <a:solidFill>
                  <a:srgbClr val="2B4A9D"/>
                </a:solidFill>
                <a:latin typeface="Canva Sans"/>
              </a:rPr>
              <a:t>~15 % Error</a:t>
            </a:r>
            <a:endParaRPr lang="en-US" sz="4000" dirty="0">
              <a:solidFill>
                <a:srgbClr val="2B4A9D"/>
              </a:solidFill>
              <a:latin typeface="Canva Sans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318634" y="8905014"/>
            <a:ext cx="3820740" cy="80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dirty="0" smtClean="0">
                <a:solidFill>
                  <a:srgbClr val="2B4A9D"/>
                </a:solidFill>
                <a:latin typeface="Canva Sans"/>
              </a:rPr>
              <a:t>~22% Error</a:t>
            </a:r>
            <a:endParaRPr lang="en-US" sz="3200" dirty="0">
              <a:solidFill>
                <a:srgbClr val="2B4A9D"/>
              </a:solidFill>
              <a:latin typeface="Canva Sans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726436" y="4180664"/>
            <a:ext cx="4369825" cy="80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dirty="0" smtClean="0">
                <a:solidFill>
                  <a:srgbClr val="2B4A9D"/>
                </a:solidFill>
                <a:latin typeface="Canva Sans"/>
              </a:rPr>
              <a:t>MEAN = $11,020</a:t>
            </a:r>
            <a:endParaRPr lang="en-US" sz="3200" dirty="0">
              <a:solidFill>
                <a:srgbClr val="2B4A9D"/>
              </a:solidFill>
              <a:latin typeface="Canva Sans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361747" y="8296657"/>
            <a:ext cx="3734514" cy="80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dirty="0" smtClean="0">
                <a:solidFill>
                  <a:srgbClr val="2B4A9D"/>
                </a:solidFill>
                <a:latin typeface="Canva Sans"/>
              </a:rPr>
              <a:t>MEAN = $800</a:t>
            </a:r>
            <a:endParaRPr lang="en-US" sz="3200" dirty="0">
              <a:solidFill>
                <a:srgbClr val="2B4A9D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0792" y="1883919"/>
            <a:ext cx="16626416" cy="84030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0464" y="447675"/>
            <a:ext cx="1584707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TEST DATA VS PREDICTIONS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94194" y="419100"/>
            <a:ext cx="1026270" cy="10262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11263" y="321553"/>
            <a:ext cx="809201" cy="1316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1263" y="1638300"/>
            <a:ext cx="16862677" cy="8648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0464" y="447675"/>
            <a:ext cx="1584707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TEST DATA VS PREDICTIONS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3001" y="-1128319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3021" r="168"/>
          <a:stretch>
            <a:fillRect/>
          </a:stretch>
        </p:blipFill>
        <p:spPr>
          <a:xfrm>
            <a:off x="7776710" y="2286035"/>
            <a:ext cx="10511290" cy="800096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49428" y="590581"/>
            <a:ext cx="8183276" cy="169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INTRODUCTION TO 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1266" y="3410249"/>
            <a:ext cx="6762720" cy="145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7" spc="274">
                <a:solidFill>
                  <a:srgbClr val="000000"/>
                </a:solidFill>
                <a:latin typeface="Lato"/>
              </a:rPr>
              <a:t>COLLECTION OF DATASETS ON HISTORICAL PRICES FOR DIFFERENT CRYPTOCURRENCIES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79699" y="6913398"/>
            <a:ext cx="856933" cy="85693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59389" y="6760418"/>
            <a:ext cx="5264597" cy="112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139" spc="213">
                <a:solidFill>
                  <a:srgbClr val="000000"/>
                </a:solidFill>
                <a:latin typeface="Lato"/>
              </a:rPr>
              <a:t>HTTPS://WWW.KAGGLE.COM/DATASETS/SUDALAIRAJKUMAR/CRYPTOCURRENCYPRICEHISTORY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95350" y="3742663"/>
            <a:ext cx="9233976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PREDICTING PRICES PAST PRESENT DAY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997858" y="2523496"/>
            <a:ext cx="2528376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4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897346" y="1515977"/>
            <a:ext cx="2622635" cy="262263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3324100" y="5644079"/>
            <a:ext cx="1769127" cy="28787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612" y="28575"/>
            <a:ext cx="17924775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PREDICTING PRICES PAST PRESENT DAY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4640" y="3159268"/>
            <a:ext cx="15071546" cy="7720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462" lvl="1" indent="-340231">
              <a:lnSpc>
                <a:spcPts val="4412"/>
              </a:lnSpc>
              <a:buFont typeface="Arial"/>
              <a:buChar char="•"/>
            </a:pPr>
            <a:r>
              <a:rPr lang="en-US" sz="3151" spc="315" dirty="0">
                <a:solidFill>
                  <a:srgbClr val="000000"/>
                </a:solidFill>
                <a:latin typeface="Lato"/>
              </a:rPr>
              <a:t>MODEL USES THE PAST 60 DAYS DATA TO PREDICT 1 DAY FORWARD</a:t>
            </a:r>
          </a:p>
          <a:p>
            <a:pPr>
              <a:lnSpc>
                <a:spcPts val="441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  <a:p>
            <a:pPr marL="680462" lvl="1" indent="-340231">
              <a:lnSpc>
                <a:spcPts val="4412"/>
              </a:lnSpc>
              <a:buFont typeface="Arial"/>
              <a:buChar char="•"/>
            </a:pPr>
            <a:r>
              <a:rPr lang="en-US" sz="3151" spc="315" dirty="0">
                <a:solidFill>
                  <a:srgbClr val="000000"/>
                </a:solidFill>
                <a:latin typeface="Lato"/>
              </a:rPr>
              <a:t>E.G. FOR PREDICTION ON 25 NOV 2022, PAST 60 DAYS DATA STARTING FROM 24 NOV 2022 WILL BE USED</a:t>
            </a:r>
          </a:p>
          <a:p>
            <a:pPr>
              <a:lnSpc>
                <a:spcPts val="441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  <a:p>
            <a:pPr marL="680462" lvl="1" indent="-340231">
              <a:lnSpc>
                <a:spcPts val="4412"/>
              </a:lnSpc>
              <a:buFont typeface="Arial"/>
              <a:buChar char="•"/>
            </a:pPr>
            <a:r>
              <a:rPr lang="en-US" sz="3151" spc="315" dirty="0">
                <a:solidFill>
                  <a:srgbClr val="000000"/>
                </a:solidFill>
                <a:latin typeface="Lato"/>
              </a:rPr>
              <a:t>FOR PREDICTION ON 26 NOV 2022, PAST 60 DAYS DATA STARTING FROM 25 NOV 2022 WILL BE USED</a:t>
            </a:r>
          </a:p>
          <a:p>
            <a:pPr>
              <a:lnSpc>
                <a:spcPts val="441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  <a:p>
            <a:pPr marL="680462" lvl="1" indent="-340231">
              <a:lnSpc>
                <a:spcPts val="4412"/>
              </a:lnSpc>
              <a:buFont typeface="Arial"/>
              <a:buChar char="•"/>
            </a:pPr>
            <a:r>
              <a:rPr lang="en-US" sz="3151" spc="315" dirty="0">
                <a:solidFill>
                  <a:srgbClr val="000000"/>
                </a:solidFill>
                <a:latin typeface="Lato"/>
              </a:rPr>
              <a:t>PREDICTED PRICE ON 25 NOV 2022 WILL BE THE Y_TEST DATA FOR 26 NOV 2022 PRICE PREDICTION</a:t>
            </a:r>
          </a:p>
          <a:p>
            <a:pPr>
              <a:lnSpc>
                <a:spcPts val="441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441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441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708" y="3497051"/>
            <a:ext cx="18244292" cy="685821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1612" y="28575"/>
            <a:ext cx="17924775" cy="94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2B4A9D"/>
                </a:solidFill>
                <a:latin typeface="Poppins ExtraBold"/>
              </a:rPr>
              <a:t>PREDICTING PRICES PAST PRESENT DAY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2" y="962025"/>
            <a:ext cx="17924775" cy="392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462" lvl="1" indent="-340231">
              <a:lnSpc>
                <a:spcPts val="4412"/>
              </a:lnSpc>
              <a:buFont typeface="Arial"/>
              <a:buChar char="•"/>
            </a:pPr>
            <a:r>
              <a:rPr lang="en-US" sz="3151" spc="315" dirty="0">
                <a:solidFill>
                  <a:srgbClr val="000000"/>
                </a:solidFill>
                <a:latin typeface="Lato"/>
              </a:rPr>
              <a:t>MOVING 60 DAYS WINDOW NEED TO BE PROGRAMMED TO PREDICT PRICES EVERYDAY FOR THE NEXT 6 MONTHS</a:t>
            </a:r>
          </a:p>
          <a:p>
            <a:pPr>
              <a:lnSpc>
                <a:spcPts val="497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  <a:p>
            <a:pPr marL="680462" lvl="1" indent="-340231">
              <a:lnSpc>
                <a:spcPts val="4412"/>
              </a:lnSpc>
              <a:buFont typeface="Arial"/>
              <a:buChar char="•"/>
            </a:pPr>
            <a:r>
              <a:rPr lang="en-US" sz="3151" spc="315" dirty="0">
                <a:solidFill>
                  <a:srgbClr val="000000"/>
                </a:solidFill>
                <a:latin typeface="Lato"/>
              </a:rPr>
              <a:t>CREDITS TO:  HTTPS://WWW.YOUTUBE.COM/WATCH?V=5GM3BWNBOWQ</a:t>
            </a:r>
          </a:p>
          <a:p>
            <a:pPr>
              <a:lnSpc>
                <a:spcPts val="441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441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4412"/>
              </a:lnSpc>
            </a:pPr>
            <a:endParaRPr lang="en-US" sz="3151" spc="315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567873"/>
            <a:ext cx="18288000" cy="871912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1612" y="28575"/>
            <a:ext cx="17924775" cy="94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2B4A9D"/>
                </a:solidFill>
                <a:latin typeface="Poppins ExtraBold"/>
              </a:rPr>
              <a:t>PREDICTING PRICES PAST PRESENT DAY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024125" y="2520865"/>
            <a:ext cx="2622635" cy="26226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732317"/>
            <a:ext cx="18106388" cy="85546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1612" y="28575"/>
            <a:ext cx="17924775" cy="94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400" spc="320">
                <a:solidFill>
                  <a:srgbClr val="2B4A9D"/>
                </a:solidFill>
                <a:latin typeface="Poppins ExtraBold"/>
              </a:rPr>
              <a:t>PREDICTING PRICES PAST PRESENT DAY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445820" y="2569783"/>
            <a:ext cx="1769127" cy="28787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0498" y="8863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WHICH TO INVEST?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34500" y="2476500"/>
            <a:ext cx="8953500" cy="7810500"/>
            <a:chOff x="0" y="0"/>
            <a:chExt cx="3266261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2476500"/>
            <a:ext cx="8953500" cy="7810500"/>
            <a:chOff x="0" y="0"/>
            <a:chExt cx="3266261" cy="2849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717561" y="3905449"/>
            <a:ext cx="8187378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150" dirty="0">
                <a:solidFill>
                  <a:srgbClr val="FFFFFF"/>
                </a:solidFill>
                <a:latin typeface="Lato"/>
              </a:rPr>
              <a:t>BASED SOLELY ON LSTM PREDICTIONS, THIS IS NOT A FAVOURABLE INVESTMENT OPTION AS IT IS PREDICTED TO RETURN A LOSS IN THE SHORT TERM. HOWEVER, ENTRY PRICE IS LOWER AND IT IS MORE LIKELY TO EXPERIENCE HIGHER GROWTH THAN BITCOIN IN THE LONG TERM.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3061" y="3905449"/>
            <a:ext cx="8187378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Lato"/>
              </a:rPr>
              <a:t>BASED SOLELY ON LSTM PREDICTIONS, BITCOIN SEEMS TO BE THE MORE FAVOURABLE OPTION AS IT IS MORE LIKELY TO YIELD A POSITIVE INVESTMENT YIELD IN THE SHORT TERM. IT IS ALSO MORE LARGE SCALE AND STABLE THAN ETHEREUM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17561" y="3102360"/>
            <a:ext cx="81873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ETHEREUM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061" y="3102360"/>
            <a:ext cx="81873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BITCOIN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817201" y="7677348"/>
            <a:ext cx="2289260" cy="228926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3294539" y="7832463"/>
            <a:ext cx="1405186" cy="22865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428018" y="5652823"/>
            <a:ext cx="89262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the machine learning model did not capture any future price trends.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28018" y="8119798"/>
            <a:ext cx="8926205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"Analyst's predictions/forecasts" are not always accurate, hence these predicted prices may not happen in future.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8018" y="2648681"/>
            <a:ext cx="99903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OTHER FACTORS NOT TAKEN INTO ACCOUNT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2168" y="5103842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2168" y="7559003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28018" y="503914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PRICE TRENDS NOT CAPTURED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3218" y="936236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LIMITATIONS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28018" y="3339611"/>
            <a:ext cx="89262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In reality, crypto prices are affected by many other factors, not just time.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28018" y="7558903"/>
            <a:ext cx="1046335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LOW ACCURACY OF "ANALYST'S PREDICTIONS"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362299" y="5005896"/>
            <a:ext cx="10694944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 dirty="0">
                <a:solidFill>
                  <a:srgbClr val="5271FF"/>
                </a:solidFill>
                <a:latin typeface="Poppins ExtraBold Bold"/>
              </a:rPr>
              <a:t>THANK YOU!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8"/>
          <p:cNvSpPr txBox="1"/>
          <p:nvPr/>
        </p:nvSpPr>
        <p:spPr>
          <a:xfrm>
            <a:off x="2514600" y="6210300"/>
            <a:ext cx="9669973" cy="2456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2800" spc="999" dirty="0">
                <a:solidFill>
                  <a:srgbClr val="5271FF"/>
                </a:solidFill>
                <a:latin typeface="Poppins ExtraBold Bold"/>
              </a:rPr>
              <a:t>GITHUB LINK: https://github.com/adonis941</a:t>
            </a:r>
            <a:endParaRPr lang="en-US" sz="2800" spc="999" dirty="0">
              <a:solidFill>
                <a:srgbClr val="5271FF"/>
              </a:solidFill>
              <a:latin typeface="Poppins ExtraBol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428018" y="3191507"/>
            <a:ext cx="8926205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Total of 23 cryptocurrencies, including Bitcoin (BTC), Ethereum (ETH), Ripple (XRP) and Binance Coin (BNB)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28018" y="5652823"/>
            <a:ext cx="89262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Depending on the age of the cryptocurrency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8018" y="2648681"/>
            <a:ext cx="1124765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COLLECTION OF DIFFERENT CRYPTOCURRENCIES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2168" y="5103842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2168" y="7559003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28018" y="510384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SIZE RANGING FROM ~300-3000 ROWS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28018" y="7559003"/>
            <a:ext cx="89262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8 COLUMNS/ATTRIBUTES FOR EACH CRYPTOCURRENCY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23218" y="897430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2464"/>
            <a:ext cx="9135755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ATTRIBUTE DESCRIPTION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4820" y="2921206"/>
            <a:ext cx="8266530" cy="706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2B4A9D"/>
                </a:solidFill>
                <a:latin typeface="Canva Sans"/>
              </a:rPr>
              <a:t>SNo: Serial Number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2B4A9D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2B4A9D"/>
                </a:solidFill>
                <a:latin typeface="Canva Sans"/>
              </a:rPr>
              <a:t>Name: Name of Cryptocurrency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2B4A9D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2B4A9D"/>
                </a:solidFill>
                <a:latin typeface="Canva Sans"/>
              </a:rPr>
              <a:t>Symbol: Ticker Symbol of Currency/Coin (e.g. BTC/ETH)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2B4A9D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2B4A9D"/>
                </a:solidFill>
                <a:latin typeface="Canva Sans"/>
              </a:rPr>
              <a:t>Date: Date of Recording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2B4A9D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2B4A9D"/>
                </a:solidFill>
                <a:latin typeface="Canva Sans"/>
              </a:rPr>
              <a:t>High: Highest Price on the given day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2B4A9D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2B4A9D"/>
                </a:solidFill>
                <a:latin typeface="Canva Sans"/>
              </a:rPr>
              <a:t>Low: Lowest Price on the given day</a:t>
            </a:r>
          </a:p>
          <a:p>
            <a:pPr algn="ctr">
              <a:lnSpc>
                <a:spcPts val="4340"/>
              </a:lnSpc>
            </a:pPr>
            <a:endParaRPr lang="en-US" sz="3100">
              <a:solidFill>
                <a:srgbClr val="2B4A9D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0" y="2921206"/>
            <a:ext cx="8266530" cy="597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 dirty="0">
                <a:solidFill>
                  <a:srgbClr val="2B4A9D"/>
                </a:solidFill>
                <a:latin typeface="Canva Sans"/>
              </a:rPr>
              <a:t>Open: Opening Price on the given day</a:t>
            </a:r>
          </a:p>
          <a:p>
            <a:pPr>
              <a:lnSpc>
                <a:spcPts val="4340"/>
              </a:lnSpc>
            </a:pPr>
            <a:endParaRPr lang="en-US" sz="3100" dirty="0">
              <a:solidFill>
                <a:srgbClr val="2B4A9D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 dirty="0">
                <a:solidFill>
                  <a:srgbClr val="2B4A9D"/>
                </a:solidFill>
                <a:latin typeface="Canva Sans"/>
              </a:rPr>
              <a:t>Close: Closing Price for the given day</a:t>
            </a:r>
          </a:p>
          <a:p>
            <a:pPr>
              <a:lnSpc>
                <a:spcPts val="4340"/>
              </a:lnSpc>
            </a:pPr>
            <a:endParaRPr lang="en-US" sz="3100" dirty="0">
              <a:solidFill>
                <a:srgbClr val="2B4A9D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 dirty="0">
                <a:solidFill>
                  <a:srgbClr val="2B4A9D"/>
                </a:solidFill>
                <a:latin typeface="Canva Sans"/>
              </a:rPr>
              <a:t>Volume: Number of coins/units of cryptocurrency traded on the given day</a:t>
            </a:r>
          </a:p>
          <a:p>
            <a:pPr>
              <a:lnSpc>
                <a:spcPts val="4340"/>
              </a:lnSpc>
            </a:pPr>
            <a:endParaRPr lang="en-US" sz="3100" dirty="0">
              <a:solidFill>
                <a:srgbClr val="2B4A9D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 dirty="0" err="1">
                <a:solidFill>
                  <a:srgbClr val="2B4A9D"/>
                </a:solidFill>
                <a:latin typeface="Canva Sans"/>
              </a:rPr>
              <a:t>Marketcap</a:t>
            </a:r>
            <a:r>
              <a:rPr lang="en-US" sz="3100" dirty="0">
                <a:solidFill>
                  <a:srgbClr val="2B4A9D"/>
                </a:solidFill>
                <a:latin typeface="Canva Sans"/>
              </a:rPr>
              <a:t>: Total Value of the given Cryptocurrency </a:t>
            </a:r>
          </a:p>
          <a:p>
            <a:pPr>
              <a:lnSpc>
                <a:spcPts val="4340"/>
              </a:lnSpc>
            </a:pPr>
            <a:endParaRPr lang="en-US" sz="3100" dirty="0">
              <a:solidFill>
                <a:srgbClr val="2B4A9D"/>
              </a:solidFill>
              <a:latin typeface="Canva Sans"/>
            </a:endParaRPr>
          </a:p>
          <a:p>
            <a:pPr algn="ctr">
              <a:lnSpc>
                <a:spcPts val="4340"/>
              </a:lnSpc>
            </a:pPr>
            <a:endParaRPr lang="en-US" sz="3100" dirty="0">
              <a:solidFill>
                <a:srgbClr val="2B4A9D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05021" y="-2492352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8458" y="566151"/>
            <a:ext cx="2396931" cy="9154697"/>
            <a:chOff x="0" y="0"/>
            <a:chExt cx="874407" cy="3339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32222" y="2426855"/>
            <a:ext cx="11540931" cy="7293993"/>
            <a:chOff x="0" y="0"/>
            <a:chExt cx="4210163" cy="26608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10163" cy="2660869"/>
            </a:xfrm>
            <a:custGeom>
              <a:avLst/>
              <a:gdLst/>
              <a:ahLst/>
              <a:cxnLst/>
              <a:rect l="l" t="t" r="r" b="b"/>
              <a:pathLst>
                <a:path w="4210163" h="2660869">
                  <a:moveTo>
                    <a:pt x="0" y="0"/>
                  </a:moveTo>
                  <a:lnTo>
                    <a:pt x="4210163" y="0"/>
                  </a:lnTo>
                  <a:lnTo>
                    <a:pt x="4210163" y="2660869"/>
                  </a:lnTo>
                  <a:lnTo>
                    <a:pt x="0" y="2660869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336986" y="-9994"/>
            <a:ext cx="14951014" cy="417760"/>
            <a:chOff x="0" y="0"/>
            <a:chExt cx="5454170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930031" y="836180"/>
            <a:ext cx="12872520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09070" y="2807205"/>
            <a:ext cx="8510076" cy="639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A FRIEND, JACOB, IS LOOKING TO INVEST IN CRYPTOCURRENCY. HE IS LOOKING AT STABLE COINS, BITCOIN &amp; ETHEREUM FOR A SAFE START TO HIS INVESTMENT JOURNEY</a:t>
            </a:r>
          </a:p>
          <a:p>
            <a:pPr>
              <a:lnSpc>
                <a:spcPts val="4200"/>
              </a:lnSpc>
            </a:pPr>
            <a:endParaRPr lang="en-US" sz="3000" spc="300">
              <a:solidFill>
                <a:srgbClr val="FFFFFF"/>
              </a:solidFill>
              <a:latin typeface="Lato"/>
            </a:endParaRP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DO 6 MONTH PRICE PREDICTIONS FOR BOTH BITCOIN &amp; ETHEREUM FROM THE CURRENT DAY (24 NOV) TO GAIN SOME INSIGHT INTO WHICH CRYPTOCURRENCY JACOB SHOULD INVEST, IF AT ALL.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57275"/>
            <a:ext cx="913575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DISCLAIMER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7050" y="3387296"/>
            <a:ext cx="12616379" cy="738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699">
                <a:solidFill>
                  <a:srgbClr val="000000"/>
                </a:solidFill>
                <a:latin typeface="Lato"/>
              </a:rPr>
              <a:t>NONE OF THE DATA IN THIS PRESENTATION IS MEANT TO BE ACTUAL INVESTMENT ADVICE.</a:t>
            </a:r>
          </a:p>
          <a:p>
            <a:pPr>
              <a:lnSpc>
                <a:spcPts val="9799"/>
              </a:lnSpc>
            </a:pPr>
            <a:endParaRPr lang="en-US" sz="6999" spc="699">
              <a:solidFill>
                <a:srgbClr val="000000"/>
              </a:solidFill>
              <a:latin typeface="Lato"/>
            </a:endParaRPr>
          </a:p>
          <a:p>
            <a:pPr>
              <a:lnSpc>
                <a:spcPts val="9799"/>
              </a:lnSpc>
            </a:pPr>
            <a:endParaRPr lang="en-US" sz="6999" spc="699">
              <a:solidFill>
                <a:srgbClr val="000000"/>
              </a:solidFill>
              <a:latin typeface="Lato"/>
            </a:endParaRP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77834" y="3714088"/>
            <a:ext cx="9740727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DATA</a:t>
            </a:r>
          </a:p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PRE-PROCESSING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97858" y="2523496"/>
            <a:ext cx="2528376" cy="119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897346" y="1515977"/>
            <a:ext cx="2622635" cy="262263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3324100" y="5644079"/>
            <a:ext cx="1769127" cy="28787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568482" y="1389170"/>
            <a:ext cx="829509" cy="1966473"/>
            <a:chOff x="0" y="0"/>
            <a:chExt cx="2354580" cy="5581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428018" y="2610482"/>
            <a:ext cx="15412614" cy="132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spc="280">
                <a:solidFill>
                  <a:srgbClr val="000000"/>
                </a:solidFill>
                <a:latin typeface="Lato"/>
              </a:rPr>
              <a:t>Original dataset only contains data up till 6 June 2021</a:t>
            </a:r>
          </a:p>
          <a:p>
            <a:pPr>
              <a:lnSpc>
                <a:spcPts val="3500"/>
              </a:lnSpc>
            </a:pPr>
            <a:r>
              <a:rPr lang="en-US" sz="2800" spc="280">
                <a:solidFill>
                  <a:srgbClr val="000000"/>
                </a:solidFill>
                <a:latin typeface="Lato"/>
              </a:rPr>
              <a:t>Separate data from Yahoo Finance imported to update the data to the present day (24 Nov 2022)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28018" y="207718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INCOMPLETE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2168" y="20771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568482" y="3755528"/>
            <a:ext cx="829509" cy="1966473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28018" y="4992520"/>
            <a:ext cx="15859982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We are using only the 'Date' and 'Close' columns.</a:t>
            </a:r>
          </a:p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Null values are present but not located in either column, so we will ignore the null values.</a:t>
            </a:r>
          </a:p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There are no duplicated rows.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2168" y="4443539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8018" y="4443539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NULL VALES &amp; DUPLICATED DATA CHECK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568482" y="6128041"/>
            <a:ext cx="829509" cy="1966473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428018" y="7376848"/>
            <a:ext cx="134616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''Date' column data type converted from str to datetime object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2168" y="6816053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8018" y="6816053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DATA TYPE CONVERSION</a:t>
            </a:r>
          </a:p>
        </p:txBody>
      </p:sp>
      <p:grpSp>
        <p:nvGrpSpPr>
          <p:cNvPr id="19" name="Group 19"/>
          <p:cNvGrpSpPr/>
          <p:nvPr/>
        </p:nvGrpSpPr>
        <p:grpSpPr>
          <a:xfrm rot="2700000">
            <a:off x="-1705354" y="-5607451"/>
            <a:ext cx="6164339" cy="6164339"/>
            <a:chOff x="0" y="0"/>
            <a:chExt cx="1913890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1" name="Group 21"/>
          <p:cNvGrpSpPr/>
          <p:nvPr/>
        </p:nvGrpSpPr>
        <p:grpSpPr>
          <a:xfrm rot="2700000">
            <a:off x="-1705354" y="9730112"/>
            <a:ext cx="6164339" cy="6164339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283092" y="447675"/>
            <a:ext cx="13976208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DATA PRE-PROCESSING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579064" y="8632770"/>
            <a:ext cx="1310578" cy="131057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343681" y="8453436"/>
            <a:ext cx="915619" cy="14899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16084"/>
            <a:ext cx="4914598" cy="333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9"/>
              </a:lnSpc>
            </a:pPr>
            <a:r>
              <a:rPr lang="en-US" sz="6227">
                <a:solidFill>
                  <a:srgbClr val="2B4A9D"/>
                </a:solidFill>
                <a:latin typeface="Poppins ExtraBold Bold Italics"/>
              </a:rPr>
              <a:t>BITCOIN </a:t>
            </a:r>
          </a:p>
          <a:p>
            <a:pPr algn="ctr">
              <a:lnSpc>
                <a:spcPts val="8719"/>
              </a:lnSpc>
            </a:pPr>
            <a:r>
              <a:rPr lang="en-US" sz="6227">
                <a:solidFill>
                  <a:srgbClr val="2B4A9D"/>
                </a:solidFill>
                <a:latin typeface="Poppins ExtraBold Bold Italics"/>
              </a:rPr>
              <a:t>HISTORICAL </a:t>
            </a:r>
          </a:p>
          <a:p>
            <a:pPr algn="ctr">
              <a:lnSpc>
                <a:spcPts val="8719"/>
              </a:lnSpc>
            </a:pPr>
            <a:r>
              <a:rPr lang="en-US" sz="6227">
                <a:solidFill>
                  <a:srgbClr val="2B4A9D"/>
                </a:solidFill>
                <a:latin typeface="Poppins ExtraBold Bold Italics"/>
              </a:rPr>
              <a:t>PRICES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689462" y="5337957"/>
            <a:ext cx="3223562" cy="3223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896" y="16084"/>
            <a:ext cx="12954104" cy="102709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864</Words>
  <Application>Microsoft Office PowerPoint</Application>
  <PresentationFormat>Custom</PresentationFormat>
  <Paragraphs>136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Poppins ExtraBold Bold</vt:lpstr>
      <vt:lpstr>Arial</vt:lpstr>
      <vt:lpstr>Lato Bold</vt:lpstr>
      <vt:lpstr>Poppins ExtraBold</vt:lpstr>
      <vt:lpstr>Lato</vt:lpstr>
      <vt:lpstr>Calibri</vt:lpstr>
      <vt:lpstr>Canva Sans</vt:lpstr>
      <vt:lpstr>Lato Italics</vt:lpstr>
      <vt:lpstr>Poppins ExtraBold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dc:creator>USER</dc:creator>
  <cp:lastModifiedBy>USER</cp:lastModifiedBy>
  <cp:revision>6</cp:revision>
  <dcterms:created xsi:type="dcterms:W3CDTF">2006-08-16T00:00:00Z</dcterms:created>
  <dcterms:modified xsi:type="dcterms:W3CDTF">2022-12-03T07:15:56Z</dcterms:modified>
  <dc:identifier>DAFQTxyMmIU</dc:identifier>
</cp:coreProperties>
</file>